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85" r:id="rId4"/>
    <p:sldId id="266" r:id="rId5"/>
    <p:sldId id="288" r:id="rId6"/>
    <p:sldId id="289" r:id="rId7"/>
    <p:sldId id="290" r:id="rId8"/>
    <p:sldId id="287" r:id="rId9"/>
    <p:sldId id="260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471" autoAdjust="0"/>
    <p:restoredTop sz="92718" autoAdjust="0"/>
  </p:normalViewPr>
  <p:slideViewPr>
    <p:cSldViewPr>
      <p:cViewPr>
        <p:scale>
          <a:sx n="72" d="100"/>
          <a:sy n="72" d="100"/>
        </p:scale>
        <p:origin x="-148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2AD64CC-69E5-4B8B-B7CC-7C1BDD90ED67}" type="datetimeFigureOut">
              <a:rPr lang="cs-CZ"/>
              <a:pPr>
                <a:defRPr/>
              </a:pPr>
              <a:t>9.4.2015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FB312CB-92B3-4B84-9048-B8AC8F417B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B312CB-92B3-4B84-9048-B8AC8F417B5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B312CB-92B3-4B84-9048-B8AC8F417B5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B312CB-92B3-4B84-9048-B8AC8F417B5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3BE42-ED06-4237-8B8B-5C0758B3FD5D}" type="datetimeFigureOut">
              <a:rPr lang="cs-CZ"/>
              <a:pPr>
                <a:defRPr/>
              </a:pPr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9AF63-AA10-494D-9B29-E49E02D106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A4EE3-1DD5-406F-B4D7-636260343464}" type="datetimeFigureOut">
              <a:rPr lang="cs-CZ"/>
              <a:pPr>
                <a:defRPr/>
              </a:pPr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92740-62A0-4239-B73A-2CC662772F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3AEE-171F-446D-8B70-BD260ACE1E89}" type="datetimeFigureOut">
              <a:rPr lang="cs-CZ"/>
              <a:pPr>
                <a:defRPr/>
              </a:pPr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67717-F934-412B-926E-C56AACBED9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38EE6-4A16-4073-AD76-9132C7EC240B}" type="datetimeFigureOut">
              <a:rPr lang="cs-CZ"/>
              <a:pPr>
                <a:defRPr/>
              </a:pPr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BFA61-2E3E-462D-B532-B4F687413B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1B91B-348B-4050-B2C4-E156AB8FB36C}" type="datetimeFigureOut">
              <a:rPr lang="cs-CZ"/>
              <a:pPr>
                <a:defRPr/>
              </a:pPr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8C0D0-13F7-4948-BAC5-E2879D8BF1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21A62-A721-4B75-897F-F0D3C86438DC}" type="datetimeFigureOut">
              <a:rPr lang="cs-CZ"/>
              <a:pPr>
                <a:defRPr/>
              </a:pPr>
              <a:t>9.4.2015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EC809-0E9B-4397-AFF7-7901660A81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22066-0250-4AA8-9425-F4D36B570817}" type="datetimeFigureOut">
              <a:rPr lang="cs-CZ"/>
              <a:pPr>
                <a:defRPr/>
              </a:pPr>
              <a:t>9.4.2015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49B2B-413B-417C-B914-CA429B83E7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27FAA-2174-472F-8E43-C51E51D036E3}" type="datetimeFigureOut">
              <a:rPr lang="cs-CZ"/>
              <a:pPr>
                <a:defRPr/>
              </a:pPr>
              <a:t>9.4.2015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DB9BE-9491-445A-8BCB-B97D22DEE6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9440B-8956-4EFE-BDAA-290334A3C5E5}" type="datetimeFigureOut">
              <a:rPr lang="cs-CZ"/>
              <a:pPr>
                <a:defRPr/>
              </a:pPr>
              <a:t>9.4.2015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EC022-A0AE-4877-B744-4C3F6B4D92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B56B5-88A1-426A-A9B0-0279AE58B340}" type="datetimeFigureOut">
              <a:rPr lang="cs-CZ"/>
              <a:pPr>
                <a:defRPr/>
              </a:pPr>
              <a:t>9.4.2015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FA1AC-9885-4591-9254-423D5E29B5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DA781-41C5-464C-9BCE-154536888EFF}" type="datetimeFigureOut">
              <a:rPr lang="cs-CZ"/>
              <a:pPr>
                <a:defRPr/>
              </a:pPr>
              <a:t>9.4.2015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6C546-55AF-49A0-8BDE-BFE6E176C9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D7A4C6-D488-4125-9DCF-DBDD71B752DA}" type="datetimeFigureOut">
              <a:rPr lang="cs-CZ"/>
              <a:pPr>
                <a:defRPr/>
              </a:pPr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5DC0E6-CE89-49C3-A09D-A2D16F3E82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60350"/>
            <a:ext cx="8785225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H:\Stegmannova\Dokumenty\I. Štegmannová\SMO ČR\Projekty\Projekt PMOS\Publicita\Logo projektu\Obce_sobe_final-rg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620713"/>
            <a:ext cx="35290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4284663" y="557213"/>
            <a:ext cx="44021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normAutofit fontScale="97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Podpora </a:t>
            </a:r>
            <a:r>
              <a:rPr lang="cs-CZ" sz="3600" kern="0" dirty="0" err="1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meziobecní</a:t>
            </a: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 spolupráce</a:t>
            </a:r>
            <a:endParaRPr lang="cs-CZ" sz="3600" kern="0" dirty="0">
              <a:solidFill>
                <a:srgbClr val="BBE0E3">
                  <a:lumMod val="50000"/>
                </a:srgbClr>
              </a:solidFill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4213" y="2339975"/>
            <a:ext cx="6913752" cy="37856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+mn-lt"/>
                <a:cs typeface="+mn-cs"/>
              </a:rPr>
              <a:t>Odpadové </a:t>
            </a:r>
            <a:r>
              <a:rPr lang="cs-CZ" sz="3600" b="1" dirty="0">
                <a:latin typeface="+mn-lt"/>
                <a:cs typeface="+mn-cs"/>
              </a:rPr>
              <a:t>hospodářství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+mn-lt"/>
                <a:cs typeface="+mn-cs"/>
              </a:rPr>
              <a:t>ORP </a:t>
            </a:r>
            <a:r>
              <a:rPr lang="cs-CZ" sz="3600" b="1" dirty="0" smtClean="0">
                <a:latin typeface="+mn-lt"/>
                <a:cs typeface="+mn-cs"/>
              </a:rPr>
              <a:t>Poděbrady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+mn-lt"/>
                <a:cs typeface="+mn-cs"/>
              </a:rPr>
              <a:t>Výsledky zpracování návrhové části</a:t>
            </a:r>
            <a:endParaRPr lang="cs-CZ" sz="36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6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600" dirty="0">
              <a:latin typeface="+mn-lt"/>
              <a:cs typeface="+mn-cs"/>
            </a:endParaRP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cs-CZ" sz="24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2857496"/>
            <a:ext cx="7858180" cy="2709866"/>
          </a:xfrm>
        </p:spPr>
        <p:txBody>
          <a:bodyPr rtlCol="0">
            <a:normAutofit fontScale="77500" lnSpcReduction="20000"/>
          </a:bodyPr>
          <a:lstStyle/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900" dirty="0" smtClean="0">
                <a:solidFill>
                  <a:schemeClr val="tx1"/>
                </a:solidFill>
              </a:rPr>
              <a:t>Vysoké náklady při nakládání </a:t>
            </a:r>
            <a:r>
              <a:rPr lang="cs-CZ" sz="2900" dirty="0" smtClean="0">
                <a:solidFill>
                  <a:schemeClr val="tx1"/>
                </a:solidFill>
              </a:rPr>
              <a:t>komunálním odpadem  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900" dirty="0" smtClean="0">
                <a:solidFill>
                  <a:schemeClr val="tx1"/>
                </a:solidFill>
              </a:rPr>
              <a:t>peníze obce a jejich občanů jsou na prvním místě 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Dle hodnocení Institutu pro udržitelný rozvoj měst a obcí, o.p.s. za rok 2012 vykazují nejvyšší náklady na provoz celého odpadového hospodářství obce ve Středočeském kraji. Vyšší náklady jsou s velkou pravděpodobností způsobeny i vyššími cenami služeb při nakládání s odpady. 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Další příčiny </a:t>
            </a:r>
            <a:r>
              <a:rPr lang="cs-CZ" sz="2800" dirty="0" smtClean="0">
                <a:solidFill>
                  <a:schemeClr val="tx1"/>
                </a:solidFill>
              </a:rPr>
              <a:t>problému vysokých nákladů jsou popsány v následujících bodech.  </a:t>
            </a:r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endParaRPr lang="cs-CZ" sz="2900" dirty="0" smtClean="0">
              <a:solidFill>
                <a:schemeClr val="tx1"/>
              </a:solidFill>
            </a:endParaRPr>
          </a:p>
        </p:txBody>
      </p:sp>
      <p:pic>
        <p:nvPicPr>
          <p:cNvPr id="3077" name="Picture 2" descr="H:\Stegmannova\Dokumenty\I. Štegmannová\SMO ČR\Projekty\Projekt PMOS\Publicita\Logo projektu\Obce_sobe_final-rg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620713"/>
            <a:ext cx="35290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4303713" y="490538"/>
            <a:ext cx="44021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normAutofit fontScale="97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Podpora </a:t>
            </a:r>
            <a:r>
              <a:rPr lang="cs-CZ" sz="3600" kern="0" dirty="0" err="1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meziobecní</a:t>
            </a: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 spolupráce</a:t>
            </a:r>
            <a:endParaRPr lang="cs-CZ" sz="3600" kern="0" dirty="0">
              <a:solidFill>
                <a:srgbClr val="BBE0E3">
                  <a:lumMod val="50000"/>
                </a:srgbClr>
              </a:solidFill>
              <a:cs typeface="Arial" pitchFamily="34" charset="0"/>
            </a:endParaRPr>
          </a:p>
        </p:txBody>
      </p:sp>
      <p:sp>
        <p:nvSpPr>
          <p:cNvPr id="3079" name="TextovéPole 3"/>
          <p:cNvSpPr txBox="1">
            <a:spLocks noChangeArrowheads="1"/>
          </p:cNvSpPr>
          <p:nvPr/>
        </p:nvSpPr>
        <p:spPr bwMode="auto">
          <a:xfrm>
            <a:off x="1000100" y="1844675"/>
            <a:ext cx="7429525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z="2000" b="1" dirty="0" smtClean="0"/>
          </a:p>
          <a:p>
            <a:pPr marL="342900" indent="-342900">
              <a:defRPr/>
            </a:pPr>
            <a:endParaRPr lang="cs-CZ" altLang="cs-CZ" sz="2400" dirty="0" smtClean="0"/>
          </a:p>
          <a:p>
            <a:pPr marL="342900" indent="-342900">
              <a:defRPr/>
            </a:pPr>
            <a:endParaRPr lang="cs-CZ" altLang="cs-CZ" sz="2400" dirty="0" smtClean="0"/>
          </a:p>
          <a:p>
            <a:pPr>
              <a:defRPr/>
            </a:pPr>
            <a:endParaRPr lang="cs-CZ" altLang="cs-CZ" sz="2400" dirty="0" smtClean="0"/>
          </a:p>
          <a:p>
            <a:pPr marL="342900" indent="-342900">
              <a:buFontTx/>
              <a:buChar char="-"/>
              <a:defRPr/>
            </a:pPr>
            <a:endParaRPr lang="cs-CZ" altLang="cs-CZ" sz="2400" dirty="0" smtClean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184731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0" name="Nadpis 9"/>
          <p:cNvSpPr>
            <a:spLocks noGrp="1"/>
          </p:cNvSpPr>
          <p:nvPr>
            <p:ph type="ctrTitle"/>
          </p:nvPr>
        </p:nvSpPr>
        <p:spPr>
          <a:xfrm>
            <a:off x="714348" y="1928802"/>
            <a:ext cx="7772400" cy="1214446"/>
          </a:xfrm>
        </p:spPr>
        <p:txBody>
          <a:bodyPr/>
          <a:lstStyle/>
          <a:p>
            <a:r>
              <a:rPr lang="cs-CZ" sz="3200" b="1" dirty="0" smtClean="0"/>
              <a:t>Obecný problémový okruh – financování odpadového hospodářství  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775" y="571480"/>
            <a:ext cx="8785225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" descr="H:\Stegmannova\Dokumenty\I. Štegmannová\SMO ČR\Projekty\Projekt PMOS\Publicita\Logo projektu\Obce_sobe_final-rg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620713"/>
            <a:ext cx="35290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4303713" y="490538"/>
            <a:ext cx="44021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normAutofit fontScale="97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Podpora </a:t>
            </a:r>
            <a:r>
              <a:rPr lang="cs-CZ" sz="3600" kern="0" dirty="0" err="1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meziobecní</a:t>
            </a: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 spolupráce</a:t>
            </a:r>
            <a:endParaRPr lang="cs-CZ" sz="3600" kern="0" dirty="0">
              <a:solidFill>
                <a:srgbClr val="BBE0E3">
                  <a:lumMod val="50000"/>
                </a:srgbClr>
              </a:solidFill>
              <a:cs typeface="Arial" pitchFamily="34" charset="0"/>
            </a:endParaRPr>
          </a:p>
        </p:txBody>
      </p:sp>
      <p:sp>
        <p:nvSpPr>
          <p:cNvPr id="3079" name="TextovéPole 3"/>
          <p:cNvSpPr txBox="1">
            <a:spLocks noChangeArrowheads="1"/>
          </p:cNvSpPr>
          <p:nvPr/>
        </p:nvSpPr>
        <p:spPr bwMode="auto">
          <a:xfrm>
            <a:off x="255588" y="1844675"/>
            <a:ext cx="8174037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z="2000" b="1" dirty="0" smtClean="0"/>
          </a:p>
          <a:p>
            <a:pPr marL="342900" indent="-342900">
              <a:defRPr/>
            </a:pPr>
            <a:endParaRPr lang="cs-CZ" altLang="cs-CZ" sz="2400" dirty="0" smtClean="0"/>
          </a:p>
          <a:p>
            <a:pPr marL="342900" indent="-342900">
              <a:defRPr/>
            </a:pPr>
            <a:endParaRPr lang="cs-CZ" altLang="cs-CZ" sz="2400" dirty="0" smtClean="0"/>
          </a:p>
          <a:p>
            <a:pPr>
              <a:defRPr/>
            </a:pPr>
            <a:endParaRPr lang="cs-CZ" altLang="cs-CZ" sz="2400" dirty="0" smtClean="0"/>
          </a:p>
          <a:p>
            <a:pPr marL="342900" indent="-342900">
              <a:buFontTx/>
              <a:buChar char="-"/>
              <a:defRPr/>
            </a:pPr>
            <a:endParaRPr lang="cs-CZ" altLang="cs-CZ" sz="2400" dirty="0" smtClean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857224" y="2281229"/>
          <a:ext cx="7643866" cy="3505225"/>
        </p:xfrm>
        <a:graphic>
          <a:graphicData uri="http://schemas.openxmlformats.org/drawingml/2006/table">
            <a:tbl>
              <a:tblPr/>
              <a:tblGrid>
                <a:gridCol w="3239958"/>
                <a:gridCol w="2136924"/>
                <a:gridCol w="2266984"/>
              </a:tblGrid>
              <a:tr h="6344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Průměrné náklady na odpadové hospodářství obcí ČR v roce 2012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884,2 Kč/obyvatele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Institut pro udržitelný rozvoj měst a obcí, o.p.s.)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6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Celkové náklady na odpadové hospodářství ve Středočeském kraji v roce 2012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1034,2 Kč/obyvatele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Institut pro udržitelný rozvoj měst a obcí, o.p.s.)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6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Times New Roman"/>
                          <a:cs typeface="Arial"/>
                        </a:rPr>
                        <a:t>Celkové náklady na odpadové hospodářství v rámci ORP Poděbrady v roce 2012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1097 – </a:t>
                      </a:r>
                      <a: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  <a:t>1359</a:t>
                      </a:r>
                      <a:r>
                        <a:rPr lang="cs-CZ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  <a:t>Kč/obyvatele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Institut pro udržitelný rozvoj měst a obcí, o.p.s.)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6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Times New Roman"/>
                          <a:cs typeface="Arial"/>
                        </a:rPr>
                        <a:t>Celkové náklady na odpadové hospodářství v rámci ORP Poděbrady v roce 2012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1071 Kč/obyvatele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Analytická část strategického dokumentu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5601085" cy="250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Náklady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při nakládání s komunálním odpadem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mtClean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8639175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2" descr="H:\Stegmannova\Dokumenty\I. Štegmannová\SMO ČR\Projekty\Projekt PMOS\Publicita\Logo projektu\Obce_sobe_final-rg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425" y="588963"/>
            <a:ext cx="35290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4260850" y="501650"/>
            <a:ext cx="44021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normAutofit fontScale="97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Podpora </a:t>
            </a:r>
            <a:r>
              <a:rPr lang="cs-CZ" sz="3600" kern="0" dirty="0" err="1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meziobecní</a:t>
            </a: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 spolupráce</a:t>
            </a:r>
            <a:endParaRPr lang="cs-CZ" sz="3600" kern="0" dirty="0">
              <a:solidFill>
                <a:srgbClr val="BBE0E3">
                  <a:lumMod val="50000"/>
                </a:srgbClr>
              </a:solidFill>
              <a:cs typeface="Arial" pitchFamily="34" charset="0"/>
            </a:endParaRPr>
          </a:p>
        </p:txBody>
      </p:sp>
      <p:sp>
        <p:nvSpPr>
          <p:cNvPr id="3079" name="TextovéPole 3"/>
          <p:cNvSpPr txBox="1">
            <a:spLocks noChangeArrowheads="1"/>
          </p:cNvSpPr>
          <p:nvPr/>
        </p:nvSpPr>
        <p:spPr bwMode="auto">
          <a:xfrm>
            <a:off x="246063" y="1854200"/>
            <a:ext cx="8897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defRPr/>
            </a:pPr>
            <a:endParaRPr lang="cs-CZ" altLang="cs-CZ" sz="2400" dirty="0" smtClean="0"/>
          </a:p>
          <a:p>
            <a:pPr>
              <a:defRPr/>
            </a:pPr>
            <a:endParaRPr lang="cs-CZ" altLang="cs-CZ" sz="2400" dirty="0" smtClean="0"/>
          </a:p>
          <a:p>
            <a:pPr>
              <a:defRPr/>
            </a:pPr>
            <a:endParaRPr lang="cs-CZ" altLang="cs-CZ" sz="2400" dirty="0" smtClean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714479" y="2928934"/>
          <a:ext cx="5781695" cy="2054511"/>
        </p:xfrm>
        <a:graphic>
          <a:graphicData uri="http://schemas.openxmlformats.org/drawingml/2006/table">
            <a:tbl>
              <a:tblPr/>
              <a:tblGrid>
                <a:gridCol w="2857520"/>
                <a:gridCol w="2924175"/>
              </a:tblGrid>
              <a:tr h="5000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Calibri"/>
                          <a:ea typeface="Times New Roman"/>
                          <a:cs typeface="Arial"/>
                        </a:rPr>
                        <a:t>SKO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Calibri"/>
                          <a:ea typeface="Times New Roman"/>
                          <a:cs typeface="Arial"/>
                        </a:rPr>
                        <a:t>1917 – 2257 (Kč/t)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Calibri"/>
                          <a:ea typeface="Times New Roman"/>
                          <a:cs typeface="Arial"/>
                        </a:rPr>
                        <a:t>Papír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Times New Roman"/>
                          <a:cs typeface="Arial"/>
                        </a:rPr>
                        <a:t>4006 – 4932 (Kč/t)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Calibri"/>
                          <a:ea typeface="Calibri"/>
                          <a:cs typeface="Times New Roman"/>
                        </a:rPr>
                        <a:t>Plasty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Calibri"/>
                          <a:ea typeface="Times New Roman"/>
                          <a:cs typeface="Arial"/>
                        </a:rPr>
                        <a:t>6392 – 7620 (Kč/t)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4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Calibri"/>
                          <a:ea typeface="Calibri"/>
                          <a:cs typeface="Times New Roman"/>
                        </a:rPr>
                        <a:t>Sklo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Calibri"/>
                          <a:ea typeface="Times New Roman"/>
                          <a:cs typeface="Arial"/>
                        </a:rPr>
                        <a:t>2459 – 6751 (Kč/t)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1847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 rot="10800000" flipV="1">
            <a:off x="1000092" y="1891760"/>
            <a:ext cx="56700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cs-CZ" b="1" dirty="0" smtClean="0">
                <a:latin typeface="Calibri"/>
                <a:ea typeface="Times New Roman"/>
                <a:cs typeface="Arial"/>
              </a:rPr>
              <a:t>Náklady na sběr, svoz a odstranění </a:t>
            </a:r>
            <a:r>
              <a:rPr lang="cs-CZ" b="1" dirty="0" smtClean="0">
                <a:latin typeface="Calibri"/>
                <a:ea typeface="Times New Roman"/>
                <a:cs typeface="Arial"/>
              </a:rPr>
              <a:t>vybraných odpadů v </a:t>
            </a:r>
            <a:r>
              <a:rPr lang="cs-CZ" b="1" dirty="0" smtClean="0">
                <a:latin typeface="Calibri"/>
                <a:ea typeface="Times New Roman"/>
                <a:cs typeface="Arial"/>
              </a:rPr>
              <a:t>ORP Poděbrady za rok 2012</a:t>
            </a:r>
            <a:endParaRPr lang="cs-CZ" b="1" dirty="0" smtClean="0">
              <a:latin typeface="Calibri"/>
              <a:ea typeface="Calibri"/>
              <a:cs typeface="Times New Roman"/>
            </a:endParaRPr>
          </a:p>
          <a:p>
            <a:pPr lvl="0" eaLnBrk="0" hangingPunct="0"/>
            <a:r>
              <a:rPr lang="cs-CZ" dirty="0" smtClean="0">
                <a:ea typeface="Calibri" pitchFamily="34" charset="0"/>
                <a:cs typeface="Arial" pitchFamily="34" charset="0"/>
              </a:rPr>
              <a:t>(zdroj: Institut pro udržitelný rozvoj měst a obcí, o.p.s.)</a:t>
            </a:r>
            <a:endParaRPr lang="cs-CZ" sz="11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2500306"/>
            <a:ext cx="8001056" cy="3857652"/>
          </a:xfrm>
        </p:spPr>
        <p:txBody>
          <a:bodyPr rtlCol="0">
            <a:normAutofit fontScale="47500" lnSpcReduction="20000"/>
          </a:bodyPr>
          <a:lstStyle/>
          <a:p>
            <a:pPr indent="-514350" algn="l" eaLnBrk="1" fontAlgn="auto" hangingPunct="1">
              <a:spcAft>
                <a:spcPts val="0"/>
              </a:spcAft>
              <a:defRPr/>
            </a:pPr>
            <a:r>
              <a:rPr lang="cs-CZ" sz="3800" dirty="0" smtClean="0">
                <a:solidFill>
                  <a:schemeClr val="tx1"/>
                </a:solidFill>
              </a:rPr>
              <a:t>Vysoký </a:t>
            </a:r>
            <a:r>
              <a:rPr lang="cs-CZ" sz="3800" dirty="0" smtClean="0">
                <a:solidFill>
                  <a:schemeClr val="tx1"/>
                </a:solidFill>
              </a:rPr>
              <a:t>podíl </a:t>
            </a:r>
            <a:r>
              <a:rPr lang="cs-CZ" sz="3800" dirty="0" smtClean="0">
                <a:solidFill>
                  <a:schemeClr val="tx1"/>
                </a:solidFill>
              </a:rPr>
              <a:t>bio odpadu </a:t>
            </a:r>
            <a:r>
              <a:rPr lang="cs-CZ" sz="3800" dirty="0" smtClean="0">
                <a:solidFill>
                  <a:schemeClr val="tx1"/>
                </a:solidFill>
              </a:rPr>
              <a:t>ve směsném komunálním </a:t>
            </a:r>
            <a:r>
              <a:rPr lang="cs-CZ" sz="3800" dirty="0" smtClean="0">
                <a:solidFill>
                  <a:schemeClr val="tx1"/>
                </a:solidFill>
              </a:rPr>
              <a:t>odpadu </a:t>
            </a:r>
          </a:p>
          <a:p>
            <a:pPr indent="-514350" algn="l" eaLnBrk="1" fontAlgn="auto" hangingPunct="1">
              <a:spcAft>
                <a:spcPts val="0"/>
              </a:spcAft>
              <a:defRPr/>
            </a:pPr>
            <a:endParaRPr lang="cs-CZ" sz="3800" dirty="0" smtClean="0">
              <a:solidFill>
                <a:schemeClr val="tx1"/>
              </a:solidFill>
            </a:endParaRPr>
          </a:p>
          <a:p>
            <a:pPr indent="-514350" algn="l" eaLnBrk="1" fontAlgn="auto" hangingPunct="1">
              <a:spcAft>
                <a:spcPts val="0"/>
              </a:spcAft>
              <a:defRPr/>
            </a:pPr>
            <a:r>
              <a:rPr lang="cs-CZ" sz="3800" dirty="0" smtClean="0">
                <a:solidFill>
                  <a:schemeClr val="tx1"/>
                </a:solidFill>
              </a:rPr>
              <a:t>Čím </a:t>
            </a:r>
            <a:r>
              <a:rPr lang="cs-CZ" sz="3800" dirty="0" smtClean="0">
                <a:solidFill>
                  <a:schemeClr val="tx1"/>
                </a:solidFill>
              </a:rPr>
              <a:t>více </a:t>
            </a:r>
            <a:r>
              <a:rPr lang="cs-CZ" sz="3800" dirty="0" smtClean="0">
                <a:solidFill>
                  <a:schemeClr val="tx1"/>
                </a:solidFill>
              </a:rPr>
              <a:t>bio odpadu </a:t>
            </a:r>
            <a:r>
              <a:rPr lang="cs-CZ" sz="3800" dirty="0" smtClean="0">
                <a:solidFill>
                  <a:schemeClr val="tx1"/>
                </a:solidFill>
              </a:rPr>
              <a:t>v popelnici, tím více obec zaplatí. </a:t>
            </a:r>
            <a:endParaRPr lang="cs-CZ" sz="3800" dirty="0" smtClean="0">
              <a:solidFill>
                <a:schemeClr val="tx1"/>
              </a:solidFill>
            </a:endParaRPr>
          </a:p>
          <a:p>
            <a:pPr indent="-514350" algn="l" eaLnBrk="1" fontAlgn="auto" hangingPunct="1">
              <a:spcAft>
                <a:spcPts val="0"/>
              </a:spcAft>
              <a:defRPr/>
            </a:pPr>
            <a:endParaRPr lang="cs-CZ" sz="3800" dirty="0" smtClean="0">
              <a:solidFill>
                <a:schemeClr val="tx1"/>
              </a:solidFill>
            </a:endParaRPr>
          </a:p>
          <a:p>
            <a:pPr lvl="0" algn="l"/>
            <a:r>
              <a:rPr lang="cs-CZ" sz="3800" b="1" dirty="0" smtClean="0">
                <a:solidFill>
                  <a:schemeClr val="tx1"/>
                </a:solidFill>
              </a:rPr>
              <a:t>Cíl:</a:t>
            </a:r>
          </a:p>
          <a:p>
            <a:pPr lvl="0" algn="l"/>
            <a:r>
              <a:rPr lang="cs-CZ" sz="3800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Navrhnout </a:t>
            </a:r>
            <a:r>
              <a:rPr lang="cs-CZ" sz="3800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a vyhodnotit možnosti </a:t>
            </a:r>
            <a:r>
              <a:rPr lang="cs-CZ" sz="4000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třídění, svozu, sběru a dalšího nakládání </a:t>
            </a:r>
            <a:r>
              <a:rPr lang="cs-CZ" sz="4000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s</a:t>
            </a:r>
            <a:r>
              <a:rPr lang="cs-CZ" sz="4000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 komunálními </a:t>
            </a:r>
            <a:r>
              <a:rPr lang="cs-CZ" sz="4000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bio odpady </a:t>
            </a:r>
            <a:r>
              <a:rPr lang="cs-CZ" sz="4000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v rámci </a:t>
            </a:r>
            <a:r>
              <a:rPr lang="cs-CZ" sz="4000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mezi obecní </a:t>
            </a:r>
            <a:r>
              <a:rPr lang="cs-CZ" sz="4000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spolupráce na úrovni svazků obcí (mobilní sběr, sběrné dvory, komunitní kompostování, ostatní způsoby sběru).</a:t>
            </a:r>
            <a:endParaRPr lang="cs-CZ" sz="24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lvl="0" algn="l"/>
            <a:r>
              <a:rPr lang="cs-CZ" sz="4000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Realizace </a:t>
            </a:r>
            <a:r>
              <a:rPr lang="cs-CZ" sz="4000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konkrétních způsobů sběru a využití BRO z domácností na území ORP nebo i v jeho bezprostřední blízkosti</a:t>
            </a:r>
            <a:r>
              <a:rPr lang="cs-CZ" sz="4000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.</a:t>
            </a:r>
          </a:p>
          <a:p>
            <a:pPr lvl="0" algn="l"/>
            <a:endParaRPr lang="cs-CZ" sz="40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lvl="0" algn="l"/>
            <a:r>
              <a:rPr lang="cs-CZ" sz="4000" b="1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Správce cíle:</a:t>
            </a:r>
          </a:p>
          <a:p>
            <a:pPr lvl="0" algn="l"/>
            <a:r>
              <a:rPr lang="cs-CZ" sz="4000" dirty="0" smtClean="0">
                <a:solidFill>
                  <a:schemeClr val="tx1"/>
                </a:solidFill>
              </a:rPr>
              <a:t>Starosta </a:t>
            </a:r>
            <a:r>
              <a:rPr lang="cs-CZ" sz="4000" dirty="0" smtClean="0">
                <a:solidFill>
                  <a:schemeClr val="tx1"/>
                </a:solidFill>
              </a:rPr>
              <a:t>obce Kněžice a uvolněný člen </a:t>
            </a:r>
            <a:r>
              <a:rPr lang="cs-CZ" sz="4000" dirty="0" err="1" smtClean="0">
                <a:solidFill>
                  <a:schemeClr val="tx1"/>
                </a:solidFill>
              </a:rPr>
              <a:t>Mikroregionu</a:t>
            </a:r>
            <a:r>
              <a:rPr lang="cs-CZ" sz="4000" dirty="0" smtClean="0">
                <a:solidFill>
                  <a:schemeClr val="tx1"/>
                </a:solidFill>
              </a:rPr>
              <a:t> Střední </a:t>
            </a:r>
            <a:r>
              <a:rPr lang="cs-CZ" sz="4000" dirty="0" smtClean="0">
                <a:solidFill>
                  <a:schemeClr val="tx1"/>
                </a:solidFill>
              </a:rPr>
              <a:t>Polabí</a:t>
            </a:r>
            <a:endParaRPr lang="cs-CZ" sz="40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lvl="0" algn="l"/>
            <a:endParaRPr lang="cs-CZ" sz="40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lvl="0" algn="l"/>
            <a:endParaRPr lang="cs-CZ" sz="40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lvl="0" algn="l"/>
            <a:endParaRPr lang="cs-CZ" sz="40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marL="514350" indent="-514350" algn="l" eaLnBrk="1" fontAlgn="auto" hangingPunct="1">
              <a:spcAft>
                <a:spcPts val="0"/>
              </a:spcAft>
              <a:defRPr/>
            </a:pPr>
            <a:endParaRPr lang="cs-CZ" sz="4000" dirty="0" smtClean="0">
              <a:solidFill>
                <a:schemeClr val="tx1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endParaRPr lang="cs-CZ" sz="2900" dirty="0" smtClean="0">
              <a:solidFill>
                <a:schemeClr val="tx1"/>
              </a:solidFill>
            </a:endParaRPr>
          </a:p>
        </p:txBody>
      </p:sp>
      <p:pic>
        <p:nvPicPr>
          <p:cNvPr id="3077" name="Picture 2" descr="H:\Stegmannova\Dokumenty\I. Štegmannová\SMO ČR\Projekty\Projekt PMOS\Publicita\Logo projektu\Obce_sobe_final-rg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620713"/>
            <a:ext cx="35290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4303713" y="490538"/>
            <a:ext cx="44021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normAutofit fontScale="97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Podpora </a:t>
            </a:r>
            <a:r>
              <a:rPr lang="cs-CZ" sz="3600" kern="0" dirty="0" err="1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meziobecní</a:t>
            </a: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 spolupráce</a:t>
            </a:r>
            <a:endParaRPr lang="cs-CZ" sz="3600" kern="0" dirty="0">
              <a:solidFill>
                <a:srgbClr val="BBE0E3">
                  <a:lumMod val="50000"/>
                </a:srgbClr>
              </a:solidFill>
              <a:cs typeface="Arial" pitchFamily="34" charset="0"/>
            </a:endParaRPr>
          </a:p>
        </p:txBody>
      </p:sp>
      <p:sp>
        <p:nvSpPr>
          <p:cNvPr id="3079" name="TextovéPole 3"/>
          <p:cNvSpPr txBox="1">
            <a:spLocks noChangeArrowheads="1"/>
          </p:cNvSpPr>
          <p:nvPr/>
        </p:nvSpPr>
        <p:spPr bwMode="auto">
          <a:xfrm>
            <a:off x="1000100" y="1844675"/>
            <a:ext cx="7429525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z="2000" b="1" dirty="0" smtClean="0"/>
          </a:p>
          <a:p>
            <a:pPr marL="342900" indent="-342900">
              <a:defRPr/>
            </a:pPr>
            <a:endParaRPr lang="cs-CZ" altLang="cs-CZ" sz="2400" dirty="0" smtClean="0"/>
          </a:p>
          <a:p>
            <a:pPr marL="342900" indent="-342900">
              <a:defRPr/>
            </a:pPr>
            <a:endParaRPr lang="cs-CZ" altLang="cs-CZ" sz="2400" dirty="0" smtClean="0"/>
          </a:p>
          <a:p>
            <a:pPr>
              <a:defRPr/>
            </a:pPr>
            <a:endParaRPr lang="cs-CZ" altLang="cs-CZ" sz="2400" dirty="0" smtClean="0"/>
          </a:p>
          <a:p>
            <a:pPr marL="342900" indent="-342900">
              <a:buFontTx/>
              <a:buChar char="-"/>
              <a:defRPr/>
            </a:pPr>
            <a:endParaRPr lang="cs-CZ" altLang="cs-CZ" sz="2400" dirty="0" smtClean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184731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0" name="Nadpis 9"/>
          <p:cNvSpPr>
            <a:spLocks noGrp="1"/>
          </p:cNvSpPr>
          <p:nvPr>
            <p:ph type="ctrTitle"/>
          </p:nvPr>
        </p:nvSpPr>
        <p:spPr>
          <a:xfrm>
            <a:off x="500034" y="1928802"/>
            <a:ext cx="7986714" cy="1214446"/>
          </a:xfrm>
        </p:spPr>
        <p:txBody>
          <a:bodyPr/>
          <a:lstStyle/>
          <a:p>
            <a:pPr algn="l"/>
            <a:r>
              <a:rPr lang="cs-CZ" sz="1800" b="1" dirty="0" smtClean="0"/>
              <a:t>   </a:t>
            </a:r>
            <a:r>
              <a:rPr lang="cs-CZ" sz="2000" b="1" dirty="0" smtClean="0"/>
              <a:t>Problémový okruh č. 1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  </a:t>
            </a: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2214554"/>
            <a:ext cx="8001056" cy="4357718"/>
          </a:xfrm>
        </p:spPr>
        <p:txBody>
          <a:bodyPr rtlCol="0">
            <a:normAutofit fontScale="47500" lnSpcReduction="20000"/>
          </a:bodyPr>
          <a:lstStyle/>
          <a:p>
            <a:pPr marL="514350" indent="-514350" algn="l" eaLnBrk="1" fontAlgn="auto" hangingPunct="1">
              <a:spcAft>
                <a:spcPts val="0"/>
              </a:spcAft>
              <a:defRPr/>
            </a:pPr>
            <a:endParaRPr lang="cs-CZ" sz="4000" dirty="0" smtClean="0">
              <a:solidFill>
                <a:schemeClr val="tx1"/>
              </a:solidFill>
            </a:endParaRPr>
          </a:p>
          <a:p>
            <a:pPr marL="0" lvl="1" indent="-514350" algn="l" fontAlgn="auto">
              <a:spcAft>
                <a:spcPts val="0"/>
              </a:spcAft>
              <a:defRPr/>
            </a:pPr>
            <a:r>
              <a:rPr lang="cs-CZ" sz="4100" dirty="0" smtClean="0">
                <a:solidFill>
                  <a:schemeClr val="tx1"/>
                </a:solidFill>
              </a:rPr>
              <a:t>Nedostatečné rozmístění třídících linek a koncových zařízení k využití nebo odstranění odpadů a s tím spojené náklady na odvoz SKO a tříděného odpadu mimo území ORP</a:t>
            </a:r>
          </a:p>
          <a:p>
            <a:pPr marL="514350" indent="-514350" algn="l" eaLnBrk="1" fontAlgn="auto" hangingPunct="1">
              <a:spcAft>
                <a:spcPts val="0"/>
              </a:spcAft>
              <a:defRPr/>
            </a:pPr>
            <a:endParaRPr lang="cs-CZ" sz="4000" dirty="0" smtClean="0">
              <a:solidFill>
                <a:schemeClr val="tx1"/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tx1"/>
                </a:solidFill>
              </a:rPr>
              <a:t>Čím delší vzdálenost se odpad poveze, tím více obec </a:t>
            </a:r>
            <a:r>
              <a:rPr lang="cs-CZ" sz="4000" dirty="0" smtClean="0">
                <a:solidFill>
                  <a:schemeClr val="tx1"/>
                </a:solidFill>
              </a:rPr>
              <a:t>zaplatí. </a:t>
            </a:r>
          </a:p>
          <a:p>
            <a:pPr marL="514350" indent="-514350" algn="l" eaLnBrk="1" fontAlgn="auto" hangingPunct="1">
              <a:spcAft>
                <a:spcPts val="0"/>
              </a:spcAft>
              <a:defRPr/>
            </a:pPr>
            <a:endParaRPr lang="cs-CZ" sz="4000" dirty="0" smtClean="0">
              <a:solidFill>
                <a:schemeClr val="tx1"/>
              </a:solidFill>
            </a:endParaRPr>
          </a:p>
          <a:p>
            <a:pPr lvl="0" algn="l"/>
            <a:r>
              <a:rPr lang="cs-CZ" sz="3800" b="1" dirty="0" smtClean="0">
                <a:solidFill>
                  <a:schemeClr val="tx1"/>
                </a:solidFill>
              </a:rPr>
              <a:t>Cíl:</a:t>
            </a:r>
          </a:p>
          <a:p>
            <a:pPr algn="l"/>
            <a:r>
              <a:rPr lang="cs-CZ" sz="4000" dirty="0" smtClean="0">
                <a:solidFill>
                  <a:schemeClr val="tx1"/>
                </a:solidFill>
              </a:rPr>
              <a:t>Společně vybudovat a provozovat některé zařízení pro nakládání s komunálními odpady, s ohledem na efektivní kapacitu zařízení, provozní náklady, odbytové možnosti apod. Např. provoz třídící linky, překladiště, centrálního sběrného dvoru, zařízení pro energetické nebo jiné efektivní využití komunálních odpadů pocházejících z ORP Poděbrady a blízkého okolí.</a:t>
            </a:r>
          </a:p>
          <a:p>
            <a:pPr lvl="0" algn="l"/>
            <a:endParaRPr lang="cs-CZ" sz="40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lvl="0" algn="l"/>
            <a:r>
              <a:rPr lang="cs-CZ" sz="4000" b="1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Správce cíle:</a:t>
            </a:r>
          </a:p>
          <a:p>
            <a:pPr lvl="0" algn="l"/>
            <a:r>
              <a:rPr lang="cs-CZ" sz="4000" dirty="0" smtClean="0">
                <a:solidFill>
                  <a:schemeClr val="tx1"/>
                </a:solidFill>
              </a:rPr>
              <a:t>Starosta </a:t>
            </a:r>
            <a:r>
              <a:rPr lang="cs-CZ" sz="4000" dirty="0" smtClean="0">
                <a:solidFill>
                  <a:schemeClr val="tx1"/>
                </a:solidFill>
              </a:rPr>
              <a:t>obce </a:t>
            </a:r>
            <a:r>
              <a:rPr lang="cs-CZ" sz="4000" dirty="0" smtClean="0">
                <a:solidFill>
                  <a:schemeClr val="tx1"/>
                </a:solidFill>
              </a:rPr>
              <a:t>Kněžice a </a:t>
            </a:r>
            <a:r>
              <a:rPr lang="cs-CZ" sz="4000" dirty="0" smtClean="0">
                <a:solidFill>
                  <a:schemeClr val="tx1"/>
                </a:solidFill>
              </a:rPr>
              <a:t>uvolněný člen </a:t>
            </a:r>
            <a:r>
              <a:rPr lang="cs-CZ" sz="4000" dirty="0" err="1" smtClean="0">
                <a:solidFill>
                  <a:schemeClr val="tx1"/>
                </a:solidFill>
              </a:rPr>
              <a:t>Mikroregionu</a:t>
            </a:r>
            <a:r>
              <a:rPr lang="cs-CZ" sz="4000" dirty="0" smtClean="0">
                <a:solidFill>
                  <a:schemeClr val="tx1"/>
                </a:solidFill>
              </a:rPr>
              <a:t> Střední </a:t>
            </a:r>
            <a:r>
              <a:rPr lang="cs-CZ" sz="4000" dirty="0" smtClean="0">
                <a:solidFill>
                  <a:schemeClr val="tx1"/>
                </a:solidFill>
              </a:rPr>
              <a:t>Polabí</a:t>
            </a:r>
            <a:endParaRPr lang="cs-CZ" sz="40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lvl="0" algn="l"/>
            <a:endParaRPr lang="cs-CZ" sz="40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lvl="0" algn="l"/>
            <a:endParaRPr lang="cs-CZ" sz="40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lvl="0" algn="l"/>
            <a:endParaRPr lang="cs-CZ" sz="40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marL="514350" indent="-514350" algn="l" eaLnBrk="1" fontAlgn="auto" hangingPunct="1">
              <a:spcAft>
                <a:spcPts val="0"/>
              </a:spcAft>
              <a:defRPr/>
            </a:pPr>
            <a:endParaRPr lang="cs-CZ" sz="4000" dirty="0" smtClean="0">
              <a:solidFill>
                <a:schemeClr val="tx1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endParaRPr lang="cs-CZ" sz="2900" dirty="0" smtClean="0">
              <a:solidFill>
                <a:schemeClr val="tx1"/>
              </a:solidFill>
            </a:endParaRPr>
          </a:p>
        </p:txBody>
      </p:sp>
      <p:pic>
        <p:nvPicPr>
          <p:cNvPr id="3077" name="Picture 2" descr="H:\Stegmannova\Dokumenty\I. Štegmannová\SMO ČR\Projekty\Projekt PMOS\Publicita\Logo projektu\Obce_sobe_final-rg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620713"/>
            <a:ext cx="35290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4303713" y="490538"/>
            <a:ext cx="44021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normAutofit fontScale="97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Podpora </a:t>
            </a:r>
            <a:r>
              <a:rPr lang="cs-CZ" sz="3600" kern="0" dirty="0" err="1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meziobecní</a:t>
            </a: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 spolupráce</a:t>
            </a:r>
            <a:endParaRPr lang="cs-CZ" sz="3600" kern="0" dirty="0">
              <a:solidFill>
                <a:srgbClr val="BBE0E3">
                  <a:lumMod val="50000"/>
                </a:srgbClr>
              </a:solidFill>
              <a:cs typeface="Arial" pitchFamily="34" charset="0"/>
            </a:endParaRPr>
          </a:p>
        </p:txBody>
      </p:sp>
      <p:sp>
        <p:nvSpPr>
          <p:cNvPr id="3079" name="TextovéPole 3"/>
          <p:cNvSpPr txBox="1">
            <a:spLocks noChangeArrowheads="1"/>
          </p:cNvSpPr>
          <p:nvPr/>
        </p:nvSpPr>
        <p:spPr bwMode="auto">
          <a:xfrm>
            <a:off x="1000100" y="1844675"/>
            <a:ext cx="7429525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z="2000" b="1" dirty="0" smtClean="0"/>
          </a:p>
          <a:p>
            <a:pPr marL="342900" indent="-342900">
              <a:defRPr/>
            </a:pPr>
            <a:endParaRPr lang="cs-CZ" altLang="cs-CZ" sz="2400" dirty="0" smtClean="0"/>
          </a:p>
          <a:p>
            <a:pPr marL="342900" indent="-342900">
              <a:defRPr/>
            </a:pPr>
            <a:endParaRPr lang="cs-CZ" altLang="cs-CZ" sz="2400" dirty="0" smtClean="0"/>
          </a:p>
          <a:p>
            <a:pPr>
              <a:defRPr/>
            </a:pPr>
            <a:endParaRPr lang="cs-CZ" altLang="cs-CZ" sz="2400" dirty="0" smtClean="0"/>
          </a:p>
          <a:p>
            <a:pPr marL="342900" indent="-342900">
              <a:buFontTx/>
              <a:buChar char="-"/>
              <a:defRPr/>
            </a:pPr>
            <a:endParaRPr lang="cs-CZ" altLang="cs-CZ" sz="2400" dirty="0" smtClean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184731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0" name="Nadpis 9"/>
          <p:cNvSpPr>
            <a:spLocks noGrp="1"/>
          </p:cNvSpPr>
          <p:nvPr>
            <p:ph type="ctrTitle"/>
          </p:nvPr>
        </p:nvSpPr>
        <p:spPr>
          <a:xfrm>
            <a:off x="500034" y="2143116"/>
            <a:ext cx="7986714" cy="1000132"/>
          </a:xfrm>
        </p:spPr>
        <p:txBody>
          <a:bodyPr/>
          <a:lstStyle/>
          <a:p>
            <a:pPr algn="l"/>
            <a:r>
              <a:rPr lang="cs-CZ" sz="1800" b="1" dirty="0" smtClean="0"/>
              <a:t>   </a:t>
            </a:r>
            <a:r>
              <a:rPr lang="cs-CZ" sz="2000" b="1" dirty="0" smtClean="0"/>
              <a:t>Problémový okruh č. 2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  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2285992"/>
            <a:ext cx="8001056" cy="4286280"/>
          </a:xfrm>
        </p:spPr>
        <p:txBody>
          <a:bodyPr rtlCol="0">
            <a:normAutofit fontScale="62500" lnSpcReduction="20000"/>
          </a:bodyPr>
          <a:lstStyle/>
          <a:p>
            <a:pPr marL="0" lvl="1" indent="-514350" algn="l" fontAlgn="auto">
              <a:spcAft>
                <a:spcPts val="0"/>
              </a:spcAft>
              <a:defRPr/>
            </a:pPr>
            <a:endParaRPr lang="cs-CZ" sz="2900" dirty="0" smtClean="0">
              <a:solidFill>
                <a:schemeClr val="tx1"/>
              </a:solidFill>
            </a:endParaRPr>
          </a:p>
          <a:p>
            <a:pPr indent="-514350" algn="l" eaLnBrk="1" fontAlgn="auto" hangingPunct="1">
              <a:spcAft>
                <a:spcPts val="0"/>
              </a:spcAft>
              <a:defRPr/>
            </a:pPr>
            <a:r>
              <a:rPr lang="cs-CZ" sz="2900" dirty="0" smtClean="0">
                <a:solidFill>
                  <a:schemeClr val="tx1"/>
                </a:solidFill>
              </a:rPr>
              <a:t>Nedostatečná kapacita obcí k zajištění legislativy, administrativy, marketingu, OH včetně čerpání dotací, v návaznosti na přístup občanů k problematice odpadů, hlavně k třídění.</a:t>
            </a:r>
          </a:p>
          <a:p>
            <a:pPr indent="-514350" algn="l" eaLnBrk="1" fontAlgn="auto" hangingPunct="1">
              <a:spcAft>
                <a:spcPts val="0"/>
              </a:spcAft>
              <a:defRPr/>
            </a:pPr>
            <a:endParaRPr lang="cs-CZ" sz="2900" dirty="0" smtClean="0">
              <a:solidFill>
                <a:schemeClr val="tx1"/>
              </a:solidFill>
            </a:endParaRPr>
          </a:p>
          <a:p>
            <a:pPr indent="-514350" algn="l" eaLnBrk="1" fontAlgn="auto" hangingPunct="1">
              <a:spcAft>
                <a:spcPts val="0"/>
              </a:spcAft>
              <a:defRPr/>
            </a:pPr>
            <a:r>
              <a:rPr lang="cs-CZ" sz="2900" dirty="0" smtClean="0">
                <a:solidFill>
                  <a:schemeClr val="tx1"/>
                </a:solidFill>
              </a:rPr>
              <a:t>Více času pro starosty malých obcí</a:t>
            </a:r>
          </a:p>
          <a:p>
            <a:pPr indent="-514350" algn="l" eaLnBrk="1" fontAlgn="auto" hangingPunct="1">
              <a:spcAft>
                <a:spcPts val="0"/>
              </a:spcAft>
              <a:defRPr/>
            </a:pPr>
            <a:endParaRPr lang="cs-CZ" sz="2900" dirty="0" smtClean="0">
              <a:solidFill>
                <a:schemeClr val="tx1"/>
              </a:solidFill>
            </a:endParaRPr>
          </a:p>
          <a:p>
            <a:pPr lvl="0" algn="l"/>
            <a:r>
              <a:rPr lang="cs-CZ" sz="2900" b="1" dirty="0" smtClean="0">
                <a:solidFill>
                  <a:schemeClr val="tx1"/>
                </a:solidFill>
              </a:rPr>
              <a:t>Cíl:</a:t>
            </a:r>
          </a:p>
          <a:p>
            <a:pPr lvl="0" algn="l"/>
            <a:r>
              <a:rPr lang="cs-CZ" sz="2900" dirty="0" smtClean="0">
                <a:solidFill>
                  <a:schemeClr val="tx1"/>
                </a:solidFill>
              </a:rPr>
              <a:t>Podílet se na vytvoření efektivní koncepce OH a systému metodické administrativní, legislativní, právní a marketingové pomoci obcím při řešení OH a pro tuto činnost zajistit pro obce v ORP pracovníka, úředníka a manažera OH.</a:t>
            </a:r>
          </a:p>
          <a:p>
            <a:pPr lvl="0" algn="l"/>
            <a:r>
              <a:rPr lang="cs-CZ" sz="2900" dirty="0" smtClean="0">
                <a:solidFill>
                  <a:schemeClr val="tx1"/>
                </a:solidFill>
              </a:rPr>
              <a:t> </a:t>
            </a:r>
            <a:endParaRPr lang="cs-CZ" sz="29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lvl="0" algn="l"/>
            <a:r>
              <a:rPr lang="cs-CZ" sz="2900" b="1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Správce cíle:</a:t>
            </a:r>
          </a:p>
          <a:p>
            <a:pPr lvl="0" algn="l"/>
            <a:r>
              <a:rPr lang="cs-CZ" sz="2900" dirty="0" smtClean="0">
                <a:solidFill>
                  <a:schemeClr val="tx1"/>
                </a:solidFill>
              </a:rPr>
              <a:t>Starosta obce Městec Králové a uvolněný člen </a:t>
            </a:r>
            <a:r>
              <a:rPr lang="cs-CZ" sz="2900" dirty="0" err="1" smtClean="0">
                <a:solidFill>
                  <a:schemeClr val="tx1"/>
                </a:solidFill>
              </a:rPr>
              <a:t>Mikroregionu</a:t>
            </a:r>
            <a:r>
              <a:rPr lang="cs-CZ" sz="2900" dirty="0" smtClean="0">
                <a:solidFill>
                  <a:schemeClr val="tx1"/>
                </a:solidFill>
              </a:rPr>
              <a:t> Střední Polabí</a:t>
            </a:r>
            <a:endParaRPr lang="cs-CZ" sz="29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lvl="0" algn="l"/>
            <a:endParaRPr lang="cs-CZ" sz="40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lvl="0" algn="l"/>
            <a:endParaRPr lang="cs-CZ" sz="40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lvl="0" algn="l"/>
            <a:endParaRPr lang="cs-CZ" sz="4000" dirty="0" smtClean="0">
              <a:solidFill>
                <a:schemeClr val="tx1"/>
              </a:solidFill>
              <a:ea typeface="Calibri" pitchFamily="34" charset="0"/>
              <a:cs typeface="Arial" pitchFamily="34" charset="0"/>
            </a:endParaRPr>
          </a:p>
          <a:p>
            <a:pPr marL="514350" indent="-514350" algn="l" eaLnBrk="1" fontAlgn="auto" hangingPunct="1">
              <a:spcAft>
                <a:spcPts val="0"/>
              </a:spcAft>
              <a:defRPr/>
            </a:pPr>
            <a:endParaRPr lang="cs-CZ" sz="4000" dirty="0" smtClean="0">
              <a:solidFill>
                <a:schemeClr val="tx1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endParaRPr lang="cs-CZ" sz="2900" dirty="0" smtClean="0">
              <a:solidFill>
                <a:schemeClr val="tx1"/>
              </a:solidFill>
            </a:endParaRPr>
          </a:p>
        </p:txBody>
      </p:sp>
      <p:pic>
        <p:nvPicPr>
          <p:cNvPr id="3077" name="Picture 2" descr="H:\Stegmannova\Dokumenty\I. Štegmannová\SMO ČR\Projekty\Projekt PMOS\Publicita\Logo projektu\Obce_sobe_final-rg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620713"/>
            <a:ext cx="35290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4303713" y="490538"/>
            <a:ext cx="44021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normAutofit fontScale="97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Podpora </a:t>
            </a:r>
            <a:r>
              <a:rPr lang="cs-CZ" sz="3600" kern="0" dirty="0" err="1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meziobecní</a:t>
            </a: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 spolupráce</a:t>
            </a:r>
            <a:endParaRPr lang="cs-CZ" sz="3600" kern="0" dirty="0">
              <a:solidFill>
                <a:srgbClr val="BBE0E3">
                  <a:lumMod val="50000"/>
                </a:srgbClr>
              </a:solidFill>
              <a:cs typeface="Arial" pitchFamily="34" charset="0"/>
            </a:endParaRPr>
          </a:p>
        </p:txBody>
      </p:sp>
      <p:sp>
        <p:nvSpPr>
          <p:cNvPr id="3079" name="TextovéPole 3"/>
          <p:cNvSpPr txBox="1">
            <a:spLocks noChangeArrowheads="1"/>
          </p:cNvSpPr>
          <p:nvPr/>
        </p:nvSpPr>
        <p:spPr bwMode="auto">
          <a:xfrm>
            <a:off x="1000100" y="1844675"/>
            <a:ext cx="7429525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z="2000" b="1" dirty="0" smtClean="0"/>
          </a:p>
          <a:p>
            <a:pPr marL="342900" indent="-342900">
              <a:defRPr/>
            </a:pPr>
            <a:endParaRPr lang="cs-CZ" altLang="cs-CZ" sz="2400" dirty="0" smtClean="0"/>
          </a:p>
          <a:p>
            <a:pPr marL="342900" indent="-342900">
              <a:defRPr/>
            </a:pPr>
            <a:endParaRPr lang="cs-CZ" altLang="cs-CZ" sz="2400" dirty="0" smtClean="0"/>
          </a:p>
          <a:p>
            <a:pPr>
              <a:defRPr/>
            </a:pPr>
            <a:endParaRPr lang="cs-CZ" altLang="cs-CZ" sz="2400" dirty="0" smtClean="0"/>
          </a:p>
          <a:p>
            <a:pPr marL="342900" indent="-342900">
              <a:buFontTx/>
              <a:buChar char="-"/>
              <a:defRPr/>
            </a:pPr>
            <a:endParaRPr lang="cs-CZ" altLang="cs-CZ" sz="2400" dirty="0" smtClean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184731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100" b="1" dirty="0"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0" name="Nadpis 9"/>
          <p:cNvSpPr>
            <a:spLocks noGrp="1"/>
          </p:cNvSpPr>
          <p:nvPr>
            <p:ph type="ctrTitle"/>
          </p:nvPr>
        </p:nvSpPr>
        <p:spPr>
          <a:xfrm>
            <a:off x="500034" y="2143116"/>
            <a:ext cx="7986714" cy="1000132"/>
          </a:xfrm>
        </p:spPr>
        <p:txBody>
          <a:bodyPr/>
          <a:lstStyle/>
          <a:p>
            <a:pPr algn="l"/>
            <a:r>
              <a:rPr lang="cs-CZ" sz="1800" b="1" dirty="0" smtClean="0"/>
              <a:t>   </a:t>
            </a:r>
            <a:r>
              <a:rPr lang="cs-CZ" sz="2000" b="1" dirty="0" smtClean="0"/>
              <a:t>Problémový okruh č. 3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  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4857784"/>
          </a:xfrm>
        </p:spPr>
        <p:txBody>
          <a:bodyPr/>
          <a:lstStyle/>
          <a:p>
            <a:r>
              <a:rPr lang="cs-CZ" altLang="cs-CZ" sz="3200" dirty="0" smtClean="0"/>
              <a:t>Podrobnosti k výsledkům návrhové části:</a:t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sz="3200" b="1" dirty="0" smtClean="0"/>
              <a:t>Strategický dokument správního </a:t>
            </a:r>
            <a:r>
              <a:rPr lang="cs-CZ" sz="3200" b="1" dirty="0" smtClean="0"/>
              <a:t>obvodu </a:t>
            </a:r>
            <a:r>
              <a:rPr lang="cs-CZ" sz="3200" b="1" dirty="0" smtClean="0"/>
              <a:t>ORP Poděbrady v</a:t>
            </a:r>
            <a:r>
              <a:rPr lang="cs-CZ" sz="3200" b="1" dirty="0" smtClean="0"/>
              <a:t> oblasti </a:t>
            </a:r>
            <a:r>
              <a:rPr lang="cs-CZ" sz="3200" b="1" dirty="0" smtClean="0"/>
              <a:t>odpadového hospodářství</a:t>
            </a:r>
            <a:endParaRPr lang="cs-CZ" altLang="cs-CZ" sz="3200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flipV="1">
            <a:off x="1371600" y="6357958"/>
            <a:ext cx="6400800" cy="500042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-8715460"/>
            <a:ext cx="8785225" cy="5881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2" descr="H:\Stegmannova\Dokumenty\I. Štegmannová\SMO ČR\Projekty\Projekt PMOS\Publicita\Logo projektu\Obce_sobe_final-rg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620713"/>
            <a:ext cx="35290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4284663" y="557213"/>
            <a:ext cx="44021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normAutofit fontScale="97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Podpora </a:t>
            </a:r>
            <a:r>
              <a:rPr lang="cs-CZ" sz="3600" kern="0" dirty="0" err="1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meziobecní</a:t>
            </a: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 spolupráce</a:t>
            </a:r>
            <a:endParaRPr lang="cs-CZ" sz="3600" kern="0" dirty="0">
              <a:solidFill>
                <a:srgbClr val="BBE0E3">
                  <a:lumMod val="50000"/>
                </a:srgbClr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60350"/>
            <a:ext cx="8785225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2" descr="H:\Stegmannova\Dokumenty\I. Štegmannová\SMO ČR\Projekty\Projekt PMOS\Publicita\Logo projektu\Obce_sobe_final-rg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620713"/>
            <a:ext cx="35290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4284663" y="557213"/>
            <a:ext cx="44021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normAutofit fontScale="97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Podpora </a:t>
            </a:r>
            <a:r>
              <a:rPr lang="cs-CZ" sz="3600" kern="0" dirty="0" err="1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meziobecní</a:t>
            </a:r>
            <a:r>
              <a:rPr lang="cs-CZ" sz="3600" kern="0" dirty="0" smtClean="0">
                <a:solidFill>
                  <a:srgbClr val="BBE0E3">
                    <a:lumMod val="50000"/>
                  </a:srgbClr>
                </a:solidFill>
                <a:cs typeface="Arial" pitchFamily="34" charset="0"/>
              </a:rPr>
              <a:t> spolupráce</a:t>
            </a:r>
            <a:endParaRPr lang="cs-CZ" sz="3600" kern="0" dirty="0">
              <a:solidFill>
                <a:srgbClr val="BBE0E3">
                  <a:lumMod val="50000"/>
                </a:srgbClr>
              </a:solidFill>
              <a:cs typeface="Arial" pitchFamily="34" charset="0"/>
            </a:endParaRPr>
          </a:p>
        </p:txBody>
      </p:sp>
      <p:sp>
        <p:nvSpPr>
          <p:cNvPr id="6151" name="TextovéPole 3"/>
          <p:cNvSpPr txBox="1">
            <a:spLocks noChangeArrowheads="1"/>
          </p:cNvSpPr>
          <p:nvPr/>
        </p:nvSpPr>
        <p:spPr bwMode="auto">
          <a:xfrm>
            <a:off x="468313" y="1916113"/>
            <a:ext cx="8218487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defRPr/>
            </a:pPr>
            <a:endParaRPr lang="cs-CZ" altLang="cs-CZ" sz="2400" b="1" dirty="0" smtClean="0"/>
          </a:p>
          <a:p>
            <a:pPr>
              <a:lnSpc>
                <a:spcPct val="90000"/>
              </a:lnSpc>
              <a:defRPr/>
            </a:pPr>
            <a:endParaRPr lang="cs-CZ" altLang="cs-CZ" sz="2400" dirty="0" smtClean="0"/>
          </a:p>
          <a:p>
            <a:pPr>
              <a:lnSpc>
                <a:spcPct val="90000"/>
              </a:lnSpc>
              <a:defRPr/>
            </a:pPr>
            <a:r>
              <a:rPr lang="cs-CZ" altLang="cs-CZ" sz="2400" dirty="0" smtClean="0"/>
              <a:t>Kontakt:</a:t>
            </a:r>
          </a:p>
          <a:p>
            <a:pPr>
              <a:lnSpc>
                <a:spcPct val="90000"/>
              </a:lnSpc>
              <a:defRPr/>
            </a:pPr>
            <a:endParaRPr lang="cs-CZ" altLang="cs-CZ" sz="2400" dirty="0" smtClean="0"/>
          </a:p>
          <a:p>
            <a:pPr>
              <a:lnSpc>
                <a:spcPct val="90000"/>
              </a:lnSpc>
              <a:defRPr/>
            </a:pPr>
            <a:r>
              <a:rPr lang="cs-CZ" altLang="cs-CZ" sz="2400" dirty="0" smtClean="0"/>
              <a:t>Martin Tvrz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dirty="0" err="1" smtClean="0"/>
              <a:t>Mikroregion</a:t>
            </a:r>
            <a:r>
              <a:rPr lang="cs-CZ" altLang="cs-CZ" sz="2400" dirty="0" smtClean="0"/>
              <a:t> Střední Polabí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dirty="0" smtClean="0"/>
              <a:t>E-mail: tvrz@</a:t>
            </a:r>
            <a:r>
              <a:rPr lang="cs-CZ" altLang="cs-CZ" sz="2400" dirty="0" err="1" smtClean="0"/>
              <a:t>mispolu.cz</a:t>
            </a:r>
            <a:endParaRPr lang="cs-CZ" altLang="cs-CZ" sz="2400" dirty="0" smtClean="0"/>
          </a:p>
          <a:p>
            <a:pPr>
              <a:lnSpc>
                <a:spcPct val="90000"/>
              </a:lnSpc>
              <a:defRPr/>
            </a:pPr>
            <a:r>
              <a:rPr lang="cs-CZ" altLang="cs-CZ" sz="2400" dirty="0" smtClean="0"/>
              <a:t>Mobil: +420 724 901 933</a:t>
            </a:r>
          </a:p>
          <a:p>
            <a:pPr>
              <a:defRPr/>
            </a:pPr>
            <a:endParaRPr lang="cs-CZ" altLang="cs-CZ" sz="2400" b="1" dirty="0" smtClean="0"/>
          </a:p>
          <a:p>
            <a:pPr>
              <a:defRPr/>
            </a:pPr>
            <a:endParaRPr lang="cs-CZ" altLang="cs-CZ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</TotalTime>
  <Words>325</Words>
  <Application>Microsoft Office PowerPoint</Application>
  <PresentationFormat>Předvádění na obrazovce (4:3)</PresentationFormat>
  <Paragraphs>159</Paragraphs>
  <Slides>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Snímek 1</vt:lpstr>
      <vt:lpstr>Obecný problémový okruh – financování odpadového hospodářství    </vt:lpstr>
      <vt:lpstr>Snímek 3</vt:lpstr>
      <vt:lpstr>Snímek 4</vt:lpstr>
      <vt:lpstr>   Problémový okruh č. 1    </vt:lpstr>
      <vt:lpstr>   Problémový okruh č. 2    </vt:lpstr>
      <vt:lpstr>   Problémový okruh č. 3    </vt:lpstr>
      <vt:lpstr>Podrobnosti k výsledkům návrhové části:  Strategický dokument správního obvodu ORP Poděbrady v oblasti odpadového hospodářství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Alenka</dc:creator>
  <cp:lastModifiedBy>Martin</cp:lastModifiedBy>
  <cp:revision>91</cp:revision>
  <dcterms:created xsi:type="dcterms:W3CDTF">2014-06-22T12:16:14Z</dcterms:created>
  <dcterms:modified xsi:type="dcterms:W3CDTF">2015-04-09T13:10:20Z</dcterms:modified>
</cp:coreProperties>
</file>